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4" r:id="rId6"/>
    <p:sldId id="273" r:id="rId7"/>
    <p:sldId id="276" r:id="rId8"/>
    <p:sldId id="262" r:id="rId9"/>
    <p:sldId id="263" r:id="rId10"/>
    <p:sldId id="264" r:id="rId11"/>
    <p:sldId id="265" r:id="rId12"/>
    <p:sldId id="266" r:id="rId13"/>
    <p:sldId id="271" r:id="rId14"/>
    <p:sldId id="27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D2EC-ED5D-47B4-BB89-507A0174FB4D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2F78-87D6-4CD0-BCE1-FED3B1ECC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1470"/>
            <a:ext cx="7772400" cy="144016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ИНФОРМАЦИОННО-РАЗЪЯСНИТЕЛЬНАЯ ДЕЯТЕЛЬНОСТЬ ИЗБИРАТЕЛЬНЫХ КОМИССИЙ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9902"/>
            <a:ext cx="6400800" cy="108128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Ю.В. </a:t>
            </a:r>
            <a:r>
              <a:rPr lang="ru-RU" sz="1600" dirty="0" err="1" smtClean="0">
                <a:solidFill>
                  <a:schemeClr val="bg1"/>
                </a:solidFill>
              </a:rPr>
              <a:t>Фелонина</a:t>
            </a:r>
            <a:r>
              <a:rPr lang="ru-RU" sz="1600" dirty="0" smtClean="0">
                <a:solidFill>
                  <a:schemeClr val="bg1"/>
                </a:solidFill>
              </a:rPr>
              <a:t>, начальник Управления международного сотрудничества и информации Аппарата ЦИК России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03648" y="339502"/>
            <a:ext cx="648072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ОСНОВНЫЕ ОШИБКИ ПРИ СОЗДАНИИ НОВОСТИ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84355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2. При создании новости были допущены смысловые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или логические неточности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235517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текста новости </a:t>
            </a:r>
            <a:endParaRPr lang="en-US" dirty="0" smtClean="0"/>
          </a:p>
          <a:p>
            <a:r>
              <a:rPr lang="ru-RU" dirty="0" smtClean="0"/>
              <a:t>неясно, кто именно </a:t>
            </a:r>
            <a:endParaRPr lang="en-US" dirty="0" smtClean="0"/>
          </a:p>
          <a:p>
            <a:r>
              <a:rPr lang="ru-RU" dirty="0" smtClean="0"/>
              <a:t>был представителем избирательной комиссии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339502"/>
            <a:ext cx="648072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ОШИБКИ ПРИ СОЗДАНИИ НОВОСТИ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84355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3. Новость представляет собой перечисление вопросов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повестки дня заседания избирательной комиссии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244050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Сухой </a:t>
            </a:r>
            <a:r>
              <a:rPr lang="ru-RU" dirty="0" err="1" smtClean="0"/>
              <a:t>контент</a:t>
            </a:r>
            <a:r>
              <a:rPr lang="ru-RU" dirty="0" smtClean="0"/>
              <a:t> не способен привлечь внимание</a:t>
            </a:r>
            <a:r>
              <a:rPr lang="en-US" dirty="0" smtClean="0"/>
              <a:t> </a:t>
            </a:r>
            <a:r>
              <a:rPr lang="ru-RU" dirty="0" smtClean="0"/>
              <a:t>рядового читателя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403648" y="339502"/>
            <a:ext cx="648072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ПРИМЕР УДАЧНОЙ НОВОСТИ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185167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 err="1" smtClean="0"/>
              <a:t>лиде</a:t>
            </a:r>
            <a:r>
              <a:rPr lang="ru-RU" sz="1600" dirty="0" smtClean="0"/>
              <a:t> излагается главный смысл сообщения, он отвечает на вопросы: «Что произошло? Когда? Где?»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300379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Новостная заметка дает ответ на вопрос </a:t>
            </a:r>
            <a:endParaRPr lang="en-US" sz="1600" dirty="0" smtClean="0"/>
          </a:p>
          <a:p>
            <a:r>
              <a:rPr lang="ru-RU" sz="1600" dirty="0" smtClean="0"/>
              <a:t>«Что изменилось?» и почему это важно</a:t>
            </a:r>
          </a:p>
          <a:p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92080" y="3828985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Цитаты участника событий содержат дополнительную информацию </a:t>
            </a:r>
          </a:p>
          <a:p>
            <a:r>
              <a:rPr lang="ru-RU" sz="1600" dirty="0" smtClean="0"/>
              <a:t>в сочетании с личным отношением автора цитаты к происходящему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6840760" cy="857250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МОБИЛЬНЫЕ ПРИЛОЖЕНИЯ ДЛЯ ИЗБИРАТЕЛЕЙ: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ОПЫТ РЕГИОНОВ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267494"/>
            <a:ext cx="627504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215625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КАКИЕ ЕЩЕ ИНФОРМАЦИОННЫЕ МАТЕРИАЛЫ НЕОБХОДИМЫ?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4" y="267494"/>
            <a:ext cx="6779096" cy="8572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ИНФОРМИРОВАНИЕ О ВЫБОРАХ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ПРЕЗИДЕНТА РОССИЙСКОЙ ФЕДЕРАЦИИ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19622"/>
            <a:ext cx="360040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Этапы информирования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162349"/>
            <a:ext cx="1999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ИНФОРМИРОВАНИЕ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С 18 декабря 2017 года 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по 1 февраля 2018 года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8902" y="2162349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МОТИВИРОВАНИЕ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С 1 февраля 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по 1 марта 2018 года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5246" y="2162349"/>
            <a:ext cx="2007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ВОВЛЕЧЕНИЕ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С 1 марта 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по 18 марта 2017 года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06346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ЦЕЛЬ: </a:t>
            </a:r>
            <a:r>
              <a:rPr lang="ru-RU" sz="1600" dirty="0" smtClean="0"/>
              <a:t>повысить </a:t>
            </a:r>
          </a:p>
          <a:p>
            <a:r>
              <a:rPr lang="ru-RU" sz="1600" dirty="0" smtClean="0"/>
              <a:t>осведомленность </a:t>
            </a:r>
          </a:p>
          <a:p>
            <a:r>
              <a:rPr lang="ru-RU" sz="1600" dirty="0" smtClean="0"/>
              <a:t>избирателей о </a:t>
            </a:r>
          </a:p>
          <a:p>
            <a:r>
              <a:rPr lang="ru-RU" sz="1600" dirty="0" smtClean="0"/>
              <a:t>предстоящих в 2018 году </a:t>
            </a:r>
          </a:p>
          <a:p>
            <a:r>
              <a:rPr lang="ru-RU" sz="1600" dirty="0" smtClean="0"/>
              <a:t>выборах Президента </a:t>
            </a:r>
          </a:p>
          <a:p>
            <a:r>
              <a:rPr lang="ru-RU" sz="1600" dirty="0" smtClean="0"/>
              <a:t>Российской Федерации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291830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ЦЕЛЬ: </a:t>
            </a:r>
            <a:r>
              <a:rPr lang="ru-RU" sz="1600" dirty="0" smtClean="0"/>
              <a:t>повысить уровень </a:t>
            </a:r>
          </a:p>
          <a:p>
            <a:r>
              <a:rPr lang="ru-RU" sz="1600" dirty="0" smtClean="0"/>
              <a:t>доверия к избирательной </a:t>
            </a:r>
          </a:p>
          <a:p>
            <a:r>
              <a:rPr lang="ru-RU" sz="1600" dirty="0" smtClean="0"/>
              <a:t>системе, сформировать </a:t>
            </a:r>
          </a:p>
          <a:p>
            <a:r>
              <a:rPr lang="ru-RU" sz="1600" dirty="0" smtClean="0"/>
              <a:t>у избирателей опыт участия в избирательном процессе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3291830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ЦЕЛЬ: </a:t>
            </a:r>
            <a:r>
              <a:rPr lang="ru-RU" sz="1600" dirty="0" smtClean="0"/>
              <a:t>побудить </a:t>
            </a:r>
          </a:p>
          <a:p>
            <a:r>
              <a:rPr lang="ru-RU" sz="1600" dirty="0" smtClean="0"/>
              <a:t>избирателей </a:t>
            </a:r>
          </a:p>
          <a:p>
            <a:r>
              <a:rPr lang="ru-RU" sz="1600" dirty="0" smtClean="0"/>
              <a:t>к активному </a:t>
            </a:r>
          </a:p>
          <a:p>
            <a:r>
              <a:rPr lang="ru-RU" sz="1600" dirty="0" smtClean="0"/>
              <a:t>действию, вовлечь </a:t>
            </a:r>
          </a:p>
          <a:p>
            <a:r>
              <a:rPr lang="ru-RU" sz="1600" dirty="0" smtClean="0"/>
              <a:t>в избирательный </a:t>
            </a:r>
          </a:p>
          <a:p>
            <a:r>
              <a:rPr lang="ru-RU" sz="1600" dirty="0" smtClean="0"/>
              <a:t>процесс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340"/>
            <a:ext cx="7200800" cy="8572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ТЕКУЩАЯ ИНФОРМАЦИОННАЯ ДЕЯТЕЛЬНОСТЬ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ИЗБИРАТЕЛЬНЫХ КОМИССИЙ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995686"/>
            <a:ext cx="5112568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chemeClr val="bg1"/>
                </a:solidFill>
              </a:rPr>
              <a:t>н</a:t>
            </a:r>
            <a:r>
              <a:rPr lang="ru-RU" sz="2000" dirty="0" smtClean="0">
                <a:solidFill>
                  <a:schemeClr val="bg1"/>
                </a:solidFill>
              </a:rPr>
              <a:t>аправлена на все группы избирателей</a:t>
            </a: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11760" y="2787774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включает в себя работу со СМИ, политическими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партиями, экспертным сообществом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11760" y="365187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призвана максимально вовлечь граждан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в избирательный процесс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9502"/>
            <a:ext cx="6984776" cy="857250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ОДИН ИЗ ИНСТРУМЕНТОВ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КОММУНИКАЦИИ – ЭТО СОЦИАЛЬНЫЕ СЕТИ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773013"/>
            <a:ext cx="3682752" cy="2886969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000" dirty="0" smtClean="0"/>
              <a:t>Оперативное донесение</a:t>
            </a:r>
            <a:r>
              <a:rPr lang="en-US" sz="2000" dirty="0" smtClean="0"/>
              <a:t> </a:t>
            </a:r>
            <a:r>
              <a:rPr lang="ru-RU" sz="2000" dirty="0" smtClean="0"/>
              <a:t>информации до избирателей</a:t>
            </a:r>
          </a:p>
          <a:p>
            <a:pPr indent="0">
              <a:buNone/>
            </a:pPr>
            <a:endParaRPr lang="en-US" sz="2000" dirty="0" smtClean="0"/>
          </a:p>
          <a:p>
            <a:pPr indent="0">
              <a:buNone/>
            </a:pPr>
            <a:r>
              <a:rPr lang="ru-RU" sz="2000" dirty="0" smtClean="0"/>
              <a:t>Возможность адаптации </a:t>
            </a:r>
            <a:r>
              <a:rPr lang="en-US" sz="2000" dirty="0" smtClean="0"/>
              <a:t>   </a:t>
            </a:r>
            <a:r>
              <a:rPr lang="ru-RU" sz="2000" dirty="0" err="1" smtClean="0"/>
              <a:t>контента</a:t>
            </a:r>
            <a:r>
              <a:rPr lang="ru-RU" sz="2000" dirty="0" smtClean="0"/>
              <a:t> к разным целевым аудиториям</a:t>
            </a:r>
          </a:p>
          <a:p>
            <a:pPr indent="0">
              <a:buNone/>
            </a:pPr>
            <a:endParaRPr lang="en-US" sz="2000" dirty="0" smtClean="0"/>
          </a:p>
          <a:p>
            <a:pPr indent="0">
              <a:buNone/>
            </a:pPr>
            <a:r>
              <a:rPr lang="ru-RU" sz="2000" dirty="0" smtClean="0"/>
              <a:t>Менее официальный, простой для понимания </a:t>
            </a:r>
            <a:r>
              <a:rPr lang="ru-RU" sz="2000" dirty="0" err="1" smtClean="0"/>
              <a:t>контент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267494"/>
            <a:ext cx="627504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33950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СООБЩЕНИЕ НА ОФИЦИАЛЬНОМ САЙТЕ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1616" t="5970" r="3752" b="5970"/>
          <a:stretch>
            <a:fillRect/>
          </a:stretch>
        </p:blipFill>
        <p:spPr bwMode="auto">
          <a:xfrm>
            <a:off x="1259632" y="771550"/>
            <a:ext cx="73448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267494"/>
            <a:ext cx="627504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26749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АДАПТИРОВАННОЕ СООБЩЕНИЕ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 l="28826" t="13976" r="18422" b="5530"/>
          <a:stretch>
            <a:fillRect/>
          </a:stretch>
        </p:blipFill>
        <p:spPr bwMode="auto">
          <a:xfrm>
            <a:off x="2267744" y="843558"/>
            <a:ext cx="461751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267494"/>
            <a:ext cx="627504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26749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konkurs.nsn.fm</a:t>
            </a:r>
            <a:endParaRPr lang="ru-RU" sz="24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5263" t="6747" r="4211" b="7171"/>
          <a:stretch>
            <a:fillRect/>
          </a:stretch>
        </p:blipFill>
        <p:spPr bwMode="auto">
          <a:xfrm>
            <a:off x="1403648" y="915566"/>
            <a:ext cx="67687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49995"/>
            <a:ext cx="7560840" cy="1213643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ИНФОРМИРОВАНИЕ О ДЕЯТЕЛЬНОСТИ ИЗБИРАТЕЛЬНОЙ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КОМИССИИ: ТРЕБОВАНИЯ К СТРУКТУРЕ И СОДЕРЖАНИЮ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НОВОСТНЫХ МАТЕРИАЛОВ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296199"/>
            <a:ext cx="273630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НОВОСТЬ ДОЛЖНА БЫТЬ: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• Оперативной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• Достоверной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• Содержать всю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информацию,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необходимую для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оценки важности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события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9502"/>
            <a:ext cx="648072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ОСНОВНЫЕ ОШИБКИ ПРИ СОЗДАНИИ НОВОСТИ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84355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Формально рекомендации относительно структуры соблюдены,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но из новости неясно, почему она важна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1779662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Новость не содержит </a:t>
            </a:r>
          </a:p>
          <a:p>
            <a:r>
              <a:rPr lang="ru-RU" dirty="0" smtClean="0"/>
              <a:t>сведений о результатах </a:t>
            </a:r>
            <a:endParaRPr lang="en-US" dirty="0" smtClean="0"/>
          </a:p>
          <a:p>
            <a:r>
              <a:rPr lang="ru-RU" dirty="0" smtClean="0"/>
              <a:t>мероприятия и о важности </a:t>
            </a:r>
          </a:p>
          <a:p>
            <a:r>
              <a:rPr lang="ru-RU" dirty="0" smtClean="0"/>
              <a:t>событий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60366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Простое перечисление </a:t>
            </a:r>
          </a:p>
          <a:p>
            <a:r>
              <a:rPr lang="ru-RU" dirty="0" smtClean="0"/>
              <a:t>участников без упоминания </a:t>
            </a:r>
          </a:p>
          <a:p>
            <a:r>
              <a:rPr lang="ru-RU" dirty="0" smtClean="0"/>
              <a:t>их роли в произошедших </a:t>
            </a:r>
          </a:p>
          <a:p>
            <a:r>
              <a:rPr lang="ru-RU" dirty="0" smtClean="0"/>
              <a:t>событиях – «пустой </a:t>
            </a:r>
            <a:r>
              <a:rPr lang="ru-RU" dirty="0" err="1" smtClean="0"/>
              <a:t>контент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338</Words>
  <Application>Microsoft Office PowerPoint</Application>
  <PresentationFormat>Экран (16:9)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ИНФОРМАЦИОННО-РАЗЪЯСНИТЕЛЬНАЯ ДЕЯТЕЛЬНОСТЬ ИЗБИРАТЕЛЬНЫХ КОМИССИЙ </vt:lpstr>
      <vt:lpstr>ИНФОРМИРОВАНИЕ О ВЫБОРАХ  ПРЕЗИДЕНТА РОССИЙСКОЙ ФЕДЕРАЦИИ</vt:lpstr>
      <vt:lpstr>ТЕКУЩАЯ ИНФОРМАЦИОННАЯ ДЕЯТЕЛЬНОСТЬ  ИЗБИРАТЕЛЬНЫХ КОМИССИЙ</vt:lpstr>
      <vt:lpstr>ОДИН ИЗ ИНСТРУМЕНТОВ  КОММУНИКАЦИИ – ЭТО СОЦИАЛЬНЫЕ СЕТИ</vt:lpstr>
      <vt:lpstr>Презентация PowerPoint</vt:lpstr>
      <vt:lpstr>Презентация PowerPoint</vt:lpstr>
      <vt:lpstr>Презентация PowerPoint</vt:lpstr>
      <vt:lpstr>ИНФОРМИРОВАНИЕ О ДЕЯТЕЛЬНОСТИ ИЗБИРАТЕЛЬНОЙ  КОМИССИИ: ТРЕБОВАНИЯ К СТРУКТУРЕ И СОДЕРЖАНИЮ  НОВОСТНЫХ МАТЕРИАЛОВ</vt:lpstr>
      <vt:lpstr>ОСНОВНЫЕ ОШИБКИ ПРИ СОЗДАНИИ НОВОСТИ</vt:lpstr>
      <vt:lpstr>ОСНОВНЫЕ ОШИБКИ ПРИ СОЗДАНИИ НОВОСТИ</vt:lpstr>
      <vt:lpstr> </vt:lpstr>
      <vt:lpstr>Презентация PowerPoint</vt:lpstr>
      <vt:lpstr>МОБИЛЬНЫЕ ПРИЛОЖЕНИЯ ДЛЯ ИЗБИРАТЕЛЕЙ:  ОПЫТ РЕГИОНОВ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Информационно-разъяснительная деятельность избирательных комиссий</dc:title>
  <dc:creator>lomakina.e</dc:creator>
  <cp:lastModifiedBy>Admin</cp:lastModifiedBy>
  <cp:revision>47</cp:revision>
  <dcterms:created xsi:type="dcterms:W3CDTF">2017-10-31T09:59:57Z</dcterms:created>
  <dcterms:modified xsi:type="dcterms:W3CDTF">2017-11-01T12:53:26Z</dcterms:modified>
</cp:coreProperties>
</file>